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6"/>
  </p:notesMasterIdLst>
  <p:sldIdLst>
    <p:sldId id="267" r:id="rId5"/>
    <p:sldId id="27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84" r:id="rId17"/>
    <p:sldId id="275" r:id="rId18"/>
    <p:sldId id="276" r:id="rId19"/>
    <p:sldId id="280" r:id="rId20"/>
    <p:sldId id="278" r:id="rId21"/>
    <p:sldId id="281" r:id="rId22"/>
    <p:sldId id="282" r:id="rId23"/>
    <p:sldId id="283" r:id="rId24"/>
    <p:sldId id="258" r:id="rId25"/>
  </p:sldIdLst>
  <p:sldSz cx="9144000" cy="5143500" type="screen16x9"/>
  <p:notesSz cx="6858000" cy="9144000"/>
  <p:embeddedFontLst>
    <p:embeddedFont>
      <p:font typeface="Abadi Extra Light" panose="020B0204020104020204" pitchFamily="34" charset="0"/>
      <p:regular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SemiBold" pitchFamily="2" charset="0"/>
      <p:regular r:id="rId32"/>
      <p:bold r:id="rId33"/>
      <p:italic r:id="rId34"/>
      <p:boldItalic r:id="rId35"/>
    </p:embeddedFont>
    <p:embeddedFont>
      <p:font typeface="Satoshi Medium" pitchFamily="50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6D743-3F51-41A3-A0A8-D04341DA15D3}" v="1" dt="2024-12-10T14:11:39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8352C054-2ADC-F9C6-FC0B-565E5BAB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a35de1804_0_16:notes">
            <a:extLst>
              <a:ext uri="{FF2B5EF4-FFF2-40B4-BE49-F238E27FC236}">
                <a16:creationId xmlns:a16="http://schemas.microsoft.com/office/drawing/2014/main" id="{288A71CF-0109-17FA-8728-6959A54F02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a35de1804_0_16:notes">
            <a:extLst>
              <a:ext uri="{FF2B5EF4-FFF2-40B4-BE49-F238E27FC236}">
                <a16:creationId xmlns:a16="http://schemas.microsoft.com/office/drawing/2014/main" id="{85E57B0E-EF17-E901-4ADE-998AA2C09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4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a35de180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a35de180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 1">
  <p:cSld name="SECTION_HEADER_1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40000" y="238975"/>
            <a:ext cx="7392300" cy="3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0325" y="4377300"/>
            <a:ext cx="518978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 1 1">
  <p:cSld name="SECTION_HEADER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40000" y="238975"/>
            <a:ext cx="7392300" cy="3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0325" y="4377300"/>
            <a:ext cx="518978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560325" y="318500"/>
            <a:ext cx="7272000" cy="7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440000" y="1349875"/>
            <a:ext cx="3600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5040000" y="1350000"/>
            <a:ext cx="3600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E46962"/>
          </p15:clr>
        </p15:guide>
        <p15:guide id="2" orient="horz" pos="85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40000" y="737975"/>
            <a:ext cx="72000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89875" y="1623575"/>
            <a:ext cx="75423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-42175"/>
            <a:ext cx="1137700" cy="52278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907">
          <p15:clr>
            <a:srgbClr val="E46962"/>
          </p15:clr>
        </p15:guide>
        <p15:guide id="2" pos="5443">
          <p15:clr>
            <a:srgbClr val="E46962"/>
          </p15:clr>
        </p15:guide>
        <p15:guide id="3" orient="horz" pos="3118">
          <p15:clr>
            <a:srgbClr val="E46962"/>
          </p15:clr>
        </p15:guide>
        <p15:guide id="4" pos="983">
          <p15:clr>
            <a:srgbClr val="E46962"/>
          </p15:clr>
        </p15:guide>
        <p15:guide id="5" orient="horz" pos="700">
          <p15:clr>
            <a:srgbClr val="E46962"/>
          </p15:clr>
        </p15:guide>
        <p15:guide id="6" orient="horz" pos="2665">
          <p15:clr>
            <a:srgbClr val="E46962"/>
          </p15:clr>
        </p15:guide>
        <p15:guide id="7" orient="horz" pos="15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2A49AF03-3B5D-F110-E7A1-636CA81D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1;p11">
            <a:extLst>
              <a:ext uri="{FF2B5EF4-FFF2-40B4-BE49-F238E27FC236}">
                <a16:creationId xmlns:a16="http://schemas.microsoft.com/office/drawing/2014/main" id="{09869FE3-7379-1AA1-5A44-705C547EA207}"/>
              </a:ext>
            </a:extLst>
          </p:cNvPr>
          <p:cNvSpPr txBox="1">
            <a:spLocks/>
          </p:cNvSpPr>
          <p:nvPr/>
        </p:nvSpPr>
        <p:spPr>
          <a:xfrm>
            <a:off x="2626843" y="2171250"/>
            <a:ext cx="7489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nl-NL" sz="2600" b="0" dirty="0"/>
              <a:t>Zaal 4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6709C0-8254-F41F-348A-816E812D0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02400" y="2048744"/>
            <a:ext cx="5390924" cy="595006"/>
          </a:xfrm>
          <a:prstGeom prst="rect">
            <a:avLst/>
          </a:prstGeom>
        </p:spPr>
      </p:pic>
      <p:sp>
        <p:nvSpPr>
          <p:cNvPr id="13" name="Google Shape;42;p11">
            <a:extLst>
              <a:ext uri="{FF2B5EF4-FFF2-40B4-BE49-F238E27FC236}">
                <a16:creationId xmlns:a16="http://schemas.microsoft.com/office/drawing/2014/main" id="{53EF3DA6-BBA9-36C3-2909-E150970B769A}"/>
              </a:ext>
            </a:extLst>
          </p:cNvPr>
          <p:cNvSpPr txBox="1">
            <a:spLocks/>
          </p:cNvSpPr>
          <p:nvPr/>
        </p:nvSpPr>
        <p:spPr>
          <a:xfrm>
            <a:off x="2598043" y="1210080"/>
            <a:ext cx="72000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 SemiBold"/>
              <a:buNone/>
              <a:defRPr sz="3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nl-NL" sz="4400" dirty="0"/>
              <a:t>Thema:</a:t>
            </a:r>
          </a:p>
          <a:p>
            <a:pPr>
              <a:spcAft>
                <a:spcPts val="800"/>
              </a:spcAft>
            </a:pPr>
            <a:r>
              <a:rPr lang="nl-NL" sz="4400" dirty="0"/>
              <a:t>Hoogwaardig hergebruik</a:t>
            </a:r>
            <a:endParaRPr lang="nl-NL" dirty="0"/>
          </a:p>
        </p:txBody>
      </p:sp>
      <p:pic>
        <p:nvPicPr>
          <p:cNvPr id="16" name="Picture 2" descr="Over ons: transitieagenda en transitieteam | Circulaire Bouweconomie">
            <a:extLst>
              <a:ext uri="{FF2B5EF4-FFF2-40B4-BE49-F238E27FC236}">
                <a16:creationId xmlns:a16="http://schemas.microsoft.com/office/drawing/2014/main" id="{B19B538E-5E5B-F230-A2EC-01FE22BAD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2" b="25471"/>
          <a:stretch/>
        </p:blipFill>
        <p:spPr bwMode="auto">
          <a:xfrm>
            <a:off x="2749243" y="3251403"/>
            <a:ext cx="1438350" cy="6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4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3" cy="321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latin typeface="Raleway" pitchFamily="2" charset="0"/>
              </a:rPr>
              <a:t>Wijze van aanpak</a:t>
            </a:r>
            <a:endParaRPr lang="nl-NL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394640"/>
                </a:solidFill>
                <a:latin typeface="Raleway" pitchFamily="2" charset="0"/>
              </a:rPr>
              <a:t>K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ennisontwikkeling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en –deling</a:t>
            </a:r>
          </a:p>
          <a:p>
            <a:pPr marL="285750" indent="-285750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Artikelen die inspireren en handvatten geven</a:t>
            </a:r>
          </a:p>
          <a:p>
            <a:pPr marL="285750" indent="-285750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Artikelen vormen gebundeld thematische publicaties (voorzien van extra inhoud die het thema verder uitdiepen).</a:t>
            </a:r>
          </a:p>
          <a:p>
            <a:pPr marL="285750" indent="-285750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Einddoel: waaier aan publicaties die gezamenlijk handvatten geven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</p:txBody>
      </p:sp>
      <p:pic>
        <p:nvPicPr>
          <p:cNvPr id="6146" name="Picture 2" descr="SpreekTaal 3 - de complete serie (module 1 t/m 15) van Stichting Het Begint  met Taal &amp; VU-NT2 bestellen?">
            <a:extLst>
              <a:ext uri="{FF2B5EF4-FFF2-40B4-BE49-F238E27FC236}">
                <a16:creationId xmlns:a16="http://schemas.microsoft.com/office/drawing/2014/main" id="{88BC40AF-E46A-5FBF-0E71-D6D87941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27" y="259897"/>
            <a:ext cx="2977696" cy="29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28A516-F043-EA46-6F69-37202065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27"/>
          <a:stretch/>
        </p:blipFill>
        <p:spPr>
          <a:xfrm rot="19822684">
            <a:off x="6525236" y="1369238"/>
            <a:ext cx="789439" cy="11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3" cy="3219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Aansluiting bij Aanpak </a:t>
            </a:r>
          </a:p>
          <a:p>
            <a:pPr marL="0" indent="0">
              <a:buNone/>
              <a:defRPr/>
            </a:pP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Circulair slopen en hergebruik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Er wordt gewerkt aan een nationaal programma</a:t>
            </a: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Ook andere partijen zien de noodzaak voor het oppakken van hergebruik op nationale schaal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De werkgroep Hoogwaardig Hergebruik gaat kijken waar kan worden aangesloten en versterkt. De eerste gesprekken hierover hebben al plaatsgevonden.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4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3" cy="32190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3F7461"/>
                </a:solidFill>
                <a:effectLst/>
                <a:uLnTx/>
                <a:uFillTx/>
                <a:latin typeface="Raleway" pitchFamily="2" charset="0"/>
                <a:ea typeface="+mj-ea"/>
                <a:cs typeface="+mj-cs"/>
              </a:rPr>
              <a:t>Kansen voor Betrokkenheid Brancheverenigingen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Hoogwaardig Hergebruik als </a:t>
            </a:r>
            <a:r>
              <a:rPr lang="nl-NL" b="0" dirty="0" err="1">
                <a:solidFill>
                  <a:srgbClr val="394640"/>
                </a:solidFill>
                <a:latin typeface="Raleway" pitchFamily="2" charset="0"/>
              </a:rPr>
              <a:t>ketenbrede</a:t>
            </a: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 transitie vraagt betrokkenheid van leden van brancheverenigingen in de bouw.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Uitnodiging:</a:t>
            </a:r>
          </a:p>
          <a:p>
            <a:pPr marL="285750" indent="-285750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Meedenken over haalbaarheid en betaalbaarheid van voorstellen</a:t>
            </a:r>
          </a:p>
          <a:p>
            <a:pPr marL="285750" indent="-285750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Achterban verbinden aan acties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2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114300" indent="0">
              <a:buNone/>
            </a:pPr>
            <a:r>
              <a:rPr lang="nl-NL" b="0" dirty="0"/>
              <a:t>10 min 	Toelichting op het thema door de Thematrekker</a:t>
            </a:r>
          </a:p>
          <a:p>
            <a:pPr marL="114300" indent="0">
              <a:buNone/>
            </a:pPr>
            <a:endParaRPr lang="nl-NL" b="0" dirty="0"/>
          </a:p>
          <a:p>
            <a:pPr marL="900113" indent="-785813">
              <a:buNone/>
            </a:pPr>
            <a:r>
              <a:rPr lang="nl-NL" b="0" dirty="0"/>
              <a:t>50 min	Branches: Stel jezelf eens voor aan de hand van je eigen wensen/lopende activiteiten. Plak deze op aan de rechterzijde van de poster.</a:t>
            </a:r>
          </a:p>
          <a:p>
            <a:pPr marL="900113" indent="-785813">
              <a:buNone/>
            </a:pPr>
            <a:r>
              <a:rPr lang="nl-NL" b="0" dirty="0"/>
              <a:t>	</a:t>
            </a:r>
          </a:p>
          <a:p>
            <a:pPr marL="900113" indent="-785813">
              <a:buNone/>
            </a:pPr>
            <a:r>
              <a:rPr lang="nl-NL" b="0" dirty="0"/>
              <a:t>5 min	Afronden en naar de break</a:t>
            </a:r>
          </a:p>
        </p:txBody>
      </p:sp>
    </p:spTree>
    <p:extLst>
      <p:ext uri="{BB962C8B-B14F-4D97-AF65-F5344CB8AC3E}">
        <p14:creationId xmlns:p14="http://schemas.microsoft.com/office/powerpoint/2010/main" val="251293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CB902-E522-D533-E28B-8236DFE24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8802D-EF27-E07C-F1A0-97FEF035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Break!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3E69E-A46A-4A8B-0194-52F60FE0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Catering is op de gang weggezet</a:t>
            </a:r>
          </a:p>
          <a:p>
            <a:pPr marL="900113" indent="-785813">
              <a:buNone/>
            </a:pPr>
            <a:endParaRPr lang="nl-NL" b="0" dirty="0"/>
          </a:p>
          <a:p>
            <a:pPr marL="900113" indent="-785813">
              <a:buNone/>
            </a:pPr>
            <a:r>
              <a:rPr lang="nl-NL" b="0" dirty="0"/>
              <a:t>11.05	Starten in Zaal 6: Verder in gesprek over het thema: ‘</a:t>
            </a:r>
            <a:r>
              <a:rPr lang="nl-NL" b="0" dirty="0" err="1"/>
              <a:t>Narrow</a:t>
            </a:r>
            <a:r>
              <a:rPr lang="nl-NL" b="0" dirty="0"/>
              <a:t> </a:t>
            </a:r>
            <a:r>
              <a:rPr lang="nl-NL" b="0" dirty="0" err="1"/>
              <a:t>the</a:t>
            </a:r>
            <a:r>
              <a:rPr lang="nl-NL" b="0" dirty="0"/>
              <a:t> Loop’</a:t>
            </a:r>
          </a:p>
        </p:txBody>
      </p:sp>
    </p:spTree>
    <p:extLst>
      <p:ext uri="{BB962C8B-B14F-4D97-AF65-F5344CB8AC3E}">
        <p14:creationId xmlns:p14="http://schemas.microsoft.com/office/powerpoint/2010/main" val="392285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F702-5F80-B4A2-E430-597E05178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90727-5BDF-3F47-F15D-C22E949F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Ronde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8DF406-6234-637C-C2A2-40D9EB95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05 min 	Toelichting op het thema door de Thematrekker (en wat er al ingebracht is)</a:t>
            </a:r>
          </a:p>
          <a:p>
            <a:pPr marL="114300" indent="0">
              <a:buNone/>
            </a:pPr>
            <a:endParaRPr lang="nl-NL" b="0" dirty="0"/>
          </a:p>
          <a:p>
            <a:pPr marL="900113" indent="-785813">
              <a:buNone/>
            </a:pPr>
            <a:r>
              <a:rPr lang="nl-NL" b="0" dirty="0"/>
              <a:t>10 min	Branches: Stel je vragen en breng wanneer mogelijk ook jouw wensen en activiteiten in.</a:t>
            </a:r>
          </a:p>
          <a:p>
            <a:pPr marL="900113" indent="-785813">
              <a:buNone/>
            </a:pPr>
            <a:r>
              <a:rPr lang="nl-NL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926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2C8C1-07D3-CB6A-BF87-0A5A0BB5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23A97-B528-57D9-70CC-84DF943B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Wisselen!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7210ED-2A2C-8986-8BC2-DFEDD8367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11.25	Starten in Zaal 6: Verder in gesprek over het thema: ‘</a:t>
            </a:r>
            <a:r>
              <a:rPr lang="nl-NL" b="0" dirty="0" err="1"/>
              <a:t>Narrow</a:t>
            </a:r>
            <a:r>
              <a:rPr lang="nl-NL" b="0" dirty="0"/>
              <a:t> </a:t>
            </a:r>
            <a:r>
              <a:rPr lang="nl-NL" b="0" dirty="0" err="1"/>
              <a:t>the</a:t>
            </a:r>
            <a:r>
              <a:rPr lang="nl-NL" b="0" dirty="0"/>
              <a:t> Loop’</a:t>
            </a:r>
          </a:p>
        </p:txBody>
      </p:sp>
    </p:spTree>
    <p:extLst>
      <p:ext uri="{BB962C8B-B14F-4D97-AF65-F5344CB8AC3E}">
        <p14:creationId xmlns:p14="http://schemas.microsoft.com/office/powerpoint/2010/main" val="278575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E952-A2DE-92BD-8575-80AE3C32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5546A-5A52-8B4D-C092-7BA6EA30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Ronde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E85765-221B-1DC0-5BB4-5697C806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05 min 	Toelichting op het thema door de Thematrekker (en wat er al ingebracht is)</a:t>
            </a:r>
          </a:p>
          <a:p>
            <a:pPr marL="114300" indent="0">
              <a:buNone/>
            </a:pPr>
            <a:endParaRPr lang="nl-NL" b="0" dirty="0"/>
          </a:p>
          <a:p>
            <a:pPr marL="900113" indent="-785813">
              <a:buNone/>
            </a:pPr>
            <a:r>
              <a:rPr lang="nl-NL" b="0" dirty="0"/>
              <a:t>10 min	Branches: Stel je vragen en breng wanneer mogelijk ook jouw wensen en activiteiten in.</a:t>
            </a:r>
          </a:p>
          <a:p>
            <a:pPr marL="900113" indent="-785813">
              <a:buNone/>
            </a:pPr>
            <a:r>
              <a:rPr lang="nl-NL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462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5C51-4147-8B11-0A56-E3FCF9D3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69643-7E5F-C4CE-5DFD-01D54F48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Wisselen!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C278BD-835F-3473-BBB4-7994FFCC6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11.45	Starten in Zaal 6: Verder in gesprek over het thema: ‘</a:t>
            </a:r>
            <a:r>
              <a:rPr lang="nl-NL" b="0" dirty="0" err="1"/>
              <a:t>Narrow</a:t>
            </a:r>
            <a:r>
              <a:rPr lang="nl-NL" b="0" dirty="0"/>
              <a:t> </a:t>
            </a:r>
            <a:r>
              <a:rPr lang="nl-NL" b="0" dirty="0" err="1"/>
              <a:t>the</a:t>
            </a:r>
            <a:r>
              <a:rPr lang="nl-NL" b="0" dirty="0"/>
              <a:t> Loop’</a:t>
            </a:r>
          </a:p>
        </p:txBody>
      </p:sp>
    </p:spTree>
    <p:extLst>
      <p:ext uri="{BB962C8B-B14F-4D97-AF65-F5344CB8AC3E}">
        <p14:creationId xmlns:p14="http://schemas.microsoft.com/office/powerpoint/2010/main" val="82506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B4885-D8B3-9C0F-42EC-EAF72EDA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B6A36-E032-0C3B-9A11-236FEE3C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Ronde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11F2EB-1BA4-DB2B-3B43-0F02B607D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05 min 	Toelichting op het thema door de Thematrekker (en wat er al ingebracht is)</a:t>
            </a:r>
          </a:p>
          <a:p>
            <a:pPr marL="114300" indent="0">
              <a:buNone/>
            </a:pPr>
            <a:endParaRPr lang="nl-NL" b="0" dirty="0"/>
          </a:p>
          <a:p>
            <a:pPr marL="900113" indent="-785813">
              <a:buNone/>
            </a:pPr>
            <a:r>
              <a:rPr lang="nl-NL" b="0" dirty="0"/>
              <a:t>10 min	Branches: Stel je vragen en breng wanneer mogelijk ook jouw wensen en activiteiten in.</a:t>
            </a:r>
          </a:p>
          <a:p>
            <a:pPr marL="900113" indent="-785813">
              <a:buNone/>
            </a:pPr>
            <a:r>
              <a:rPr lang="nl-NL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001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114300" indent="0">
              <a:buNone/>
            </a:pPr>
            <a:r>
              <a:rPr lang="nl-NL" b="0" dirty="0"/>
              <a:t>10 min 	Toelichting op het thema door de Thematrekker</a:t>
            </a:r>
          </a:p>
          <a:p>
            <a:pPr marL="114300" indent="0">
              <a:buNone/>
            </a:pPr>
            <a:endParaRPr lang="nl-NL" b="0" dirty="0"/>
          </a:p>
          <a:p>
            <a:pPr marL="900113" indent="-785813">
              <a:buNone/>
            </a:pPr>
            <a:r>
              <a:rPr lang="nl-NL" b="0" dirty="0"/>
              <a:t>50 min	Branches: Stel jezelf eens voor aan de hand van je eigen wensen/lopende activiteiten. Plak deze op aan de rechterzijde van de poster.</a:t>
            </a:r>
          </a:p>
          <a:p>
            <a:pPr marL="900113" indent="-785813">
              <a:buNone/>
            </a:pPr>
            <a:r>
              <a:rPr lang="nl-NL" b="0" dirty="0"/>
              <a:t>	</a:t>
            </a:r>
          </a:p>
          <a:p>
            <a:pPr marL="900113" indent="-785813">
              <a:buNone/>
            </a:pPr>
            <a:r>
              <a:rPr lang="nl-NL" b="0" dirty="0"/>
              <a:t>5 min	Afronden en naar de break</a:t>
            </a:r>
          </a:p>
        </p:txBody>
      </p:sp>
    </p:spTree>
    <p:extLst>
      <p:ext uri="{BB962C8B-B14F-4D97-AF65-F5344CB8AC3E}">
        <p14:creationId xmlns:p14="http://schemas.microsoft.com/office/powerpoint/2010/main" val="300698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F1322-A7FD-65A6-3958-2F0A4C8E0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209FF-C1B4-39F6-FF5C-40AFC5DF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hergebruik </a:t>
            </a:r>
            <a:r>
              <a:rPr lang="nl-NL" dirty="0">
                <a:latin typeface="Abadi Extra Light" panose="020B0204020104020204" pitchFamily="34" charset="0"/>
              </a:rPr>
              <a:t>|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Dank!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928CFC-AD7F-8D7F-0D67-FAB84BF4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900113" indent="-785813">
              <a:buNone/>
            </a:pPr>
            <a:r>
              <a:rPr lang="nl-NL" b="0" dirty="0"/>
              <a:t>12.05	Starten in Zaal 21 (dezelfde zaal als de opening): Terugblik op het Brancheberaad</a:t>
            </a:r>
          </a:p>
        </p:txBody>
      </p:sp>
    </p:spTree>
    <p:extLst>
      <p:ext uri="{BB962C8B-B14F-4D97-AF65-F5344CB8AC3E}">
        <p14:creationId xmlns:p14="http://schemas.microsoft.com/office/powerpoint/2010/main" val="70557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1;p11">
            <a:extLst>
              <a:ext uri="{FF2B5EF4-FFF2-40B4-BE49-F238E27FC236}">
                <a16:creationId xmlns:a16="http://schemas.microsoft.com/office/drawing/2014/main" id="{C9D3B603-8C0A-88B1-574E-DBFE99D3323A}"/>
              </a:ext>
            </a:extLst>
          </p:cNvPr>
          <p:cNvSpPr txBox="1">
            <a:spLocks/>
          </p:cNvSpPr>
          <p:nvPr/>
        </p:nvSpPr>
        <p:spPr>
          <a:xfrm>
            <a:off x="2980800" y="2171250"/>
            <a:ext cx="7489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●"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nl-NL" sz="2600" b="0" dirty="0"/>
              <a:t>circulairebouweconomie.nl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84ED97-D771-9FF6-4B5C-D1B724DA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02400" y="2048744"/>
            <a:ext cx="5390924" cy="595006"/>
          </a:xfrm>
          <a:prstGeom prst="rect">
            <a:avLst/>
          </a:prstGeom>
        </p:spPr>
      </p:pic>
      <p:sp>
        <p:nvSpPr>
          <p:cNvPr id="13" name="Google Shape;42;p11">
            <a:extLst>
              <a:ext uri="{FF2B5EF4-FFF2-40B4-BE49-F238E27FC236}">
                <a16:creationId xmlns:a16="http://schemas.microsoft.com/office/drawing/2014/main" id="{B7BE9E15-46FB-8320-5F47-E966B5EEB9C5}"/>
              </a:ext>
            </a:extLst>
          </p:cNvPr>
          <p:cNvSpPr txBox="1">
            <a:spLocks/>
          </p:cNvSpPr>
          <p:nvPr/>
        </p:nvSpPr>
        <p:spPr>
          <a:xfrm>
            <a:off x="2952000" y="1210080"/>
            <a:ext cx="72000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 SemiBold"/>
              <a:buNone/>
              <a:defRPr sz="3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nl-NL" sz="4400" dirty="0"/>
              <a:t>Dank!</a:t>
            </a:r>
            <a:endParaRPr lang="nl-NL" dirty="0"/>
          </a:p>
        </p:txBody>
      </p:sp>
      <p:pic>
        <p:nvPicPr>
          <p:cNvPr id="16" name="Picture 2" descr="Over ons: transitieagenda en transitieteam | Circulaire Bouweconomie">
            <a:extLst>
              <a:ext uri="{FF2B5EF4-FFF2-40B4-BE49-F238E27FC236}">
                <a16:creationId xmlns:a16="http://schemas.microsoft.com/office/drawing/2014/main" id="{08BC0B4F-7C3A-1713-FEF2-7F33C0CF5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2" b="25471"/>
          <a:stretch/>
        </p:blipFill>
        <p:spPr bwMode="auto">
          <a:xfrm>
            <a:off x="3103200" y="3251403"/>
            <a:ext cx="1438350" cy="6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73B76DA-094D-B836-A984-514EFA67A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17937" r="33968" b="23651"/>
          <a:stretch/>
        </p:blipFill>
        <p:spPr bwMode="auto">
          <a:xfrm>
            <a:off x="4808761" y="-587443"/>
            <a:ext cx="4335235" cy="74899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4" cy="3219000"/>
          </a:xfrm>
          <a:noFill/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Hoogwaardig hergebruik vereist een volledig anders ingerichte bouwketen, waar van begin tot eind anders wordt gewerkt en andere business modellen gelden.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acties van de werkgroep richten zich dan ook op volledige ketens – of ecosystemen – en hun rol in het bereiken van hoogwaardig hergebruik.</a:t>
            </a:r>
          </a:p>
        </p:txBody>
      </p:sp>
    </p:spTree>
    <p:extLst>
      <p:ext uri="{BB962C8B-B14F-4D97-AF65-F5344CB8AC3E}">
        <p14:creationId xmlns:p14="http://schemas.microsoft.com/office/powerpoint/2010/main" val="283878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349875"/>
            <a:ext cx="7181486" cy="3219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srgbClr val="394640"/>
                </a:solidFill>
              </a:rPr>
              <a:t>Uiteindelijk willen we zicht hebben op volwaardige ketens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srgbClr val="394640"/>
                </a:solidFill>
              </a:rPr>
              <a:t>rond hoogwaardig hergebruik.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F2BE78-08AA-C1B5-692E-23F3477DE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695" y="2425473"/>
            <a:ext cx="3635068" cy="2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29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bruiktebouwmaterialen.com | Opalis">
            <a:extLst>
              <a:ext uri="{FF2B5EF4-FFF2-40B4-BE49-F238E27FC236}">
                <a16:creationId xmlns:a16="http://schemas.microsoft.com/office/drawing/2014/main" id="{B67512EF-42FA-108D-1D2E-E1D8B37E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4" r="23595"/>
          <a:stretch/>
        </p:blipFill>
        <p:spPr bwMode="auto">
          <a:xfrm>
            <a:off x="5845629" y="0"/>
            <a:ext cx="37743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4323987" cy="321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latin typeface="Raleway" pitchFamily="2" charset="0"/>
              </a:rPr>
              <a:t>3 actielijnen</a:t>
            </a:r>
          </a:p>
          <a:p>
            <a:pPr marL="0" indent="0">
              <a:buNone/>
            </a:pPr>
            <a:endParaRPr lang="nl-NL" dirty="0">
              <a:latin typeface="Raleway" pitchFamily="2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Sloopaannemer Eerder Betrekken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De- en </a:t>
            </a:r>
            <a:r>
              <a:rPr lang="nl-NL" b="0" dirty="0" err="1">
                <a:solidFill>
                  <a:srgbClr val="394640"/>
                </a:solidFill>
                <a:latin typeface="Raleway" pitchFamily="2" charset="0"/>
              </a:rPr>
              <a:t>Remontage</a:t>
            </a: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 Verankeren in Aanbestedingen</a:t>
            </a:r>
          </a:p>
          <a:p>
            <a:pPr indent="-457200">
              <a:buFont typeface="+mj-lt"/>
              <a:buAutoNum type="arabicPeriod"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Fysieke Opslag: Ontwikkelen van een netwerk van landelijke opslaglocaties met inzicht in vraag en aanbod</a:t>
            </a:r>
          </a:p>
          <a:p>
            <a:pPr marL="0" indent="0">
              <a:buNone/>
              <a:defRPr/>
            </a:pPr>
            <a:endParaRPr lang="nl-NL" dirty="0">
              <a:solidFill>
                <a:srgbClr val="394640"/>
              </a:solidFill>
              <a:latin typeface="Satoshi Medium"/>
            </a:endParaRPr>
          </a:p>
          <a:p>
            <a:pPr marL="0" indent="0">
              <a:buNone/>
              <a:defRPr/>
            </a:pPr>
            <a:r>
              <a:rPr lang="nl-NL" dirty="0">
                <a:solidFill>
                  <a:srgbClr val="394640"/>
                </a:solidFill>
                <a:latin typeface="Satoshi Medium"/>
              </a:rPr>
              <a:t>Contact: s.woertman@neprom.nl</a:t>
            </a:r>
          </a:p>
        </p:txBody>
      </p:sp>
    </p:spTree>
    <p:extLst>
      <p:ext uri="{BB962C8B-B14F-4D97-AF65-F5344CB8AC3E}">
        <p14:creationId xmlns:p14="http://schemas.microsoft.com/office/powerpoint/2010/main" val="130434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4764857" cy="321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latin typeface="Raleway" pitchFamily="2" charset="0"/>
              </a:rPr>
              <a:t>Actielijnen toegelicht | </a:t>
            </a: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Sloopaannemer Eerder Betrekken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Focus op tijdig betrekken van </a:t>
            </a:r>
            <a:r>
              <a:rPr lang="nl-NL" b="0" dirty="0" err="1">
                <a:solidFill>
                  <a:srgbClr val="394640"/>
                </a:solidFill>
                <a:latin typeface="Raleway" pitchFamily="2" charset="0"/>
              </a:rPr>
              <a:t>sloopaannemers</a:t>
            </a: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 bij planvorming, met aandacht voor materiaalstromen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Als TT de relatie leggen tussen techniek, data en business case; ingrediënten die essentieel zijn om de sloper effectief eerder in te kunnen zetten.</a:t>
            </a:r>
            <a:endParaRPr lang="nl-NL" dirty="0">
              <a:solidFill>
                <a:srgbClr val="394640"/>
              </a:solidFill>
              <a:latin typeface="Raleway" pitchFamily="2" charset="0"/>
            </a:endParaRPr>
          </a:p>
        </p:txBody>
      </p:sp>
      <p:pic>
        <p:nvPicPr>
          <p:cNvPr id="5122" name="Picture 2" descr="Nieuwe partijen sluiten zich aan bij deal circulair slopen - Circulair  Westfriesland">
            <a:extLst>
              <a:ext uri="{FF2B5EF4-FFF2-40B4-BE49-F238E27FC236}">
                <a16:creationId xmlns:a16="http://schemas.microsoft.com/office/drawing/2014/main" id="{5CEC4889-7D36-E49A-9672-8B760906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-363" r="23063"/>
          <a:stretch/>
        </p:blipFill>
        <p:spPr bwMode="auto">
          <a:xfrm>
            <a:off x="5966114" y="1349376"/>
            <a:ext cx="3177885" cy="37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5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rugtrekking van een aanbesteding: totale vrijheid of duidelijke kaders? •  Tender People">
            <a:extLst>
              <a:ext uri="{FF2B5EF4-FFF2-40B4-BE49-F238E27FC236}">
                <a16:creationId xmlns:a16="http://schemas.microsoft.com/office/drawing/2014/main" id="{78172BCE-5ED9-7E72-0663-0AEE3B97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111250"/>
            <a:ext cx="8098971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4" cy="3219000"/>
          </a:xfrm>
          <a:solidFill>
            <a:schemeClr val="bg1">
              <a:alpha val="75000"/>
            </a:schemeClr>
          </a:solidFill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dirty="0">
                <a:latin typeface="Raleway" pitchFamily="2" charset="0"/>
              </a:rPr>
              <a:t>Actielijnen toegelicht | </a:t>
            </a: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De- en </a:t>
            </a:r>
            <a:r>
              <a:rPr lang="nl-NL" dirty="0" err="1">
                <a:solidFill>
                  <a:srgbClr val="394640"/>
                </a:solidFill>
                <a:latin typeface="Raleway" pitchFamily="2" charset="0"/>
              </a:rPr>
              <a:t>Remontage</a:t>
            </a: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 verankeren in aanbestedingen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Stimuleer opdrachtgevers en overheden om actief te sturen op de-/</a:t>
            </a:r>
            <a:r>
              <a:rPr lang="nl-NL" b="0" dirty="0" err="1">
                <a:solidFill>
                  <a:srgbClr val="394640"/>
                </a:solidFill>
                <a:latin typeface="Raleway" pitchFamily="2" charset="0"/>
              </a:rPr>
              <a:t>remontage</a:t>
            </a: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 bij projecten.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Handvatten om in overleg met ontwerpers, ontwikkelaars, bouwers, </a:t>
            </a:r>
            <a:r>
              <a:rPr lang="nl-NL" b="0" dirty="0" err="1">
                <a:solidFill>
                  <a:srgbClr val="394640"/>
                </a:solidFill>
                <a:latin typeface="Raleway" pitchFamily="2" charset="0"/>
              </a:rPr>
              <a:t>sloopaannemers</a:t>
            </a: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 en aanbieders tot de beste oplossing voor elk project te komen</a:t>
            </a:r>
          </a:p>
        </p:txBody>
      </p:sp>
    </p:spTree>
    <p:extLst>
      <p:ext uri="{BB962C8B-B14F-4D97-AF65-F5344CB8AC3E}">
        <p14:creationId xmlns:p14="http://schemas.microsoft.com/office/powerpoint/2010/main" val="229469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6A869CF-73FB-484F-67A4-FDBEBE62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57" y="1110500"/>
            <a:ext cx="8290400" cy="4033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3" cy="3599950"/>
          </a:xfrm>
          <a:solidFill>
            <a:schemeClr val="bg1">
              <a:alpha val="71000"/>
            </a:schemeClr>
          </a:solidFill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latin typeface="Raleway" pitchFamily="2" charset="0"/>
              </a:rPr>
              <a:t>Actielijnen toegelicht | </a:t>
            </a: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Fysieke Opslag</a:t>
            </a: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 </a:t>
            </a:r>
          </a:p>
          <a:p>
            <a:pPr marL="0" indent="0">
              <a:buNone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Ontwikkelen van een netwerk van landelijke opslaglocaties met inzicht in vraag en aanbod.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lang="nl-NL" dirty="0">
                <a:solidFill>
                  <a:srgbClr val="394640"/>
                </a:solidFill>
                <a:latin typeface="Raleway" pitchFamily="2" charset="0"/>
              </a:rPr>
              <a:t>Acties:</a:t>
            </a:r>
          </a:p>
          <a:p>
            <a:pPr marL="179388" indent="-179388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Verkenning doen</a:t>
            </a:r>
          </a:p>
          <a:p>
            <a:pPr marL="179388" indent="-179388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Rondetafelgesprekken organiseren</a:t>
            </a:r>
          </a:p>
          <a:p>
            <a:pPr marL="179388" indent="-179388">
              <a:defRPr/>
            </a:pPr>
            <a:r>
              <a:rPr lang="nl-NL" b="0" dirty="0">
                <a:solidFill>
                  <a:srgbClr val="394640"/>
                </a:solidFill>
                <a:latin typeface="Raleway" pitchFamily="2" charset="0"/>
              </a:rPr>
              <a:t>netwerk landelijke opslaglocaties ontwikkelen, met gekoppeld inzicht in voorraden en bouw-, sloop- en renovatieprojecten</a:t>
            </a: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1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22BE-5673-9C00-1C2F-1C5E2AE1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02209-7751-2DD5-D960-5486E4A9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Hoogwaardig </a:t>
            </a:r>
            <a:r>
              <a:rPr lang="nl-NL" dirty="0" err="1"/>
              <a:t>hergebruik</a:t>
            </a:r>
            <a:r>
              <a:rPr lang="nl-NL" dirty="0" err="1">
                <a:latin typeface="Abadi Extra Light" panose="020B0204020104020204" pitchFamily="34" charset="0"/>
              </a:rPr>
              <a:t>|</a:t>
            </a:r>
            <a:r>
              <a:rPr lang="nl-NL" dirty="0" err="1">
                <a:solidFill>
                  <a:srgbClr val="FFB612"/>
                </a:solidFill>
                <a:latin typeface="Raleway" pitchFamily="2" charset="0"/>
              </a:rPr>
              <a:t>Ronde</a:t>
            </a:r>
            <a:r>
              <a:rPr lang="nl-NL" dirty="0">
                <a:solidFill>
                  <a:srgbClr val="FFB612"/>
                </a:solidFill>
                <a:latin typeface="Raleway" pitchFamily="2" charset="0"/>
              </a:rPr>
              <a:t>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DB6EB-CB47-F825-83AF-F7AE0EC6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999" y="1349875"/>
            <a:ext cx="7200763" cy="321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Raleway" pitchFamily="2" charset="0"/>
              </a:rPr>
              <a:t>Wijze van aanpak</a:t>
            </a:r>
            <a:endParaRPr lang="nl-NL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Raleway" pitchFamily="2" charset="0"/>
            </a:endParaRPr>
          </a:p>
          <a:p>
            <a:pPr marL="0" indent="0">
              <a:buNone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Ecosystemen onderzoeken en opzetten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</a:t>
            </a:r>
          </a:p>
          <a:p>
            <a:pPr marL="285750" indent="-285750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partners koppelen</a:t>
            </a:r>
          </a:p>
          <a:p>
            <a:pPr marL="285750" indent="-285750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randvoorwaarden voor ecosystemen </a:t>
            </a:r>
          </a:p>
          <a:p>
            <a:pPr marL="285750" indent="-285750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9464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onderzoeken</a:t>
            </a:r>
          </a:p>
          <a:p>
            <a:pPr marL="285750" indent="-285750">
              <a:defRPr/>
            </a:pPr>
            <a:r>
              <a:rPr lang="nl-NL" b="0" kern="1200" dirty="0">
                <a:solidFill>
                  <a:srgbClr val="394640"/>
                </a:solidFill>
                <a:latin typeface="Raleway" pitchFamily="2" charset="0"/>
                <a:ea typeface="+mn-ea"/>
                <a:cs typeface="+mn-cs"/>
              </a:rPr>
              <a:t>Initiatief nemen voor nieuwe </a:t>
            </a:r>
          </a:p>
          <a:p>
            <a:pPr marL="285750" indent="-285750">
              <a:defRPr/>
            </a:pPr>
            <a:r>
              <a:rPr lang="nl-NL" b="0" kern="1200" dirty="0">
                <a:solidFill>
                  <a:srgbClr val="394640"/>
                </a:solidFill>
                <a:latin typeface="Raleway" pitchFamily="2" charset="0"/>
                <a:ea typeface="+mn-ea"/>
                <a:cs typeface="+mn-cs"/>
              </a:rPr>
              <a:t>ecosystemen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39464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Satoshi Medium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Satoshi Medium"/>
            </a:endParaRPr>
          </a:p>
          <a:p>
            <a:pPr marL="0" indent="0">
              <a:buNone/>
              <a:defRPr/>
            </a:pPr>
            <a:endParaRPr lang="nl-NL" b="0" dirty="0">
              <a:solidFill>
                <a:srgbClr val="394640"/>
              </a:solidFill>
              <a:latin typeface="Satoshi Medium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6F66C8-3942-632B-D15A-2DDFE567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598" y="1111250"/>
            <a:ext cx="3101402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7547"/>
      </p:ext>
    </p:extLst>
  </p:cSld>
  <p:clrMapOvr>
    <a:masterClrMapping/>
  </p:clrMapOvr>
</p:sld>
</file>

<file path=ppt/theme/theme1.xml><?xml version="1.0" encoding="utf-8"?>
<a:theme xmlns:a="http://schemas.openxmlformats.org/drawingml/2006/main" name="Circulair bouwen aan Morgen thema">
  <a:themeElements>
    <a:clrScheme name="Simple Light">
      <a:dk1>
        <a:srgbClr val="05212E"/>
      </a:dk1>
      <a:lt1>
        <a:srgbClr val="FFFFFF"/>
      </a:lt1>
      <a:dk2>
        <a:srgbClr val="EFE7DC"/>
      </a:dk2>
      <a:lt2>
        <a:srgbClr val="D9EFF9"/>
      </a:lt2>
      <a:accent1>
        <a:srgbClr val="FFB612"/>
      </a:accent1>
      <a:accent2>
        <a:srgbClr val="005753"/>
      </a:accent2>
      <a:accent3>
        <a:srgbClr val="AEDCF5"/>
      </a:accent3>
      <a:accent4>
        <a:srgbClr val="FFAB40"/>
      </a:accent4>
      <a:accent5>
        <a:srgbClr val="0097A7"/>
      </a:accent5>
      <a:accent6>
        <a:srgbClr val="EEFF41"/>
      </a:accent6>
      <a:hlink>
        <a:srgbClr val="02B2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90f684-a0d0-4e38-b13c-a06bd07dd7b3" xsi:nil="true"/>
    <lcf76f155ced4ddcb4097134ff3c332f xmlns="c2dd3dfe-d56d-4ee0-bc94-04d3093a4d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1BF26F46A3240BDDA59BDC13578D2" ma:contentTypeVersion="18" ma:contentTypeDescription="Een nieuw document maken." ma:contentTypeScope="" ma:versionID="aa5e41c1675ef075711f9e69ca3d44c6">
  <xsd:schema xmlns:xsd="http://www.w3.org/2001/XMLSchema" xmlns:xs="http://www.w3.org/2001/XMLSchema" xmlns:p="http://schemas.microsoft.com/office/2006/metadata/properties" xmlns:ns2="c2dd3dfe-d56d-4ee0-bc94-04d3093a4de9" xmlns:ns3="ea90f684-a0d0-4e38-b13c-a06bd07dd7b3" targetNamespace="http://schemas.microsoft.com/office/2006/metadata/properties" ma:root="true" ma:fieldsID="71d35cf2ae6d4835ab628fac97ab2e91" ns2:_="" ns3:_="">
    <xsd:import namespace="c2dd3dfe-d56d-4ee0-bc94-04d3093a4de9"/>
    <xsd:import namespace="ea90f684-a0d0-4e38-b13c-a06bd07dd7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d3dfe-d56d-4ee0-bc94-04d3093a4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64cb231a-4137-4f67-a094-3de464d78e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0f684-a0d0-4e38-b13c-a06bd07dd7b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4d36809-3dbb-4510-a2f2-bce7b1e7b0b9}" ma:internalName="TaxCatchAll" ma:showField="CatchAllData" ma:web="ea90f684-a0d0-4e38-b13c-a06bd07dd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523706-6E07-4437-8F70-B4EDEB70732A}">
  <ds:schemaRefs>
    <ds:schemaRef ds:uri="http://purl.org/dc/terms/"/>
    <ds:schemaRef ds:uri="http://schemas.microsoft.com/office/infopath/2007/PartnerControls"/>
    <ds:schemaRef ds:uri="http://purl.org/dc/dcmitype/"/>
    <ds:schemaRef ds:uri="c2dd3dfe-d56d-4ee0-bc94-04d3093a4de9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a90f684-a0d0-4e38-b13c-a06bd07dd7b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A435824-F0F9-4BA2-A8BE-7F08E9763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d3dfe-d56d-4ee0-bc94-04d3093a4de9"/>
    <ds:schemaRef ds:uri="ea90f684-a0d0-4e38-b13c-a06bd07dd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538136-CC39-496A-8B1E-841B7B818D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766</Words>
  <Application>Microsoft Office PowerPoint</Application>
  <PresentationFormat>Diavoorstelling (16:9)</PresentationFormat>
  <Paragraphs>110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Abadi Extra Light</vt:lpstr>
      <vt:lpstr>Arial</vt:lpstr>
      <vt:lpstr>Satoshi Medium</vt:lpstr>
      <vt:lpstr>Raleway SemiBold</vt:lpstr>
      <vt:lpstr>Raleway</vt:lpstr>
      <vt:lpstr>Circulair bouwen aan Morgen thema</vt:lpstr>
      <vt:lpstr>PowerPoint-presentatie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hergebruik|Ronde 1</vt:lpstr>
      <vt:lpstr>Hoogwaardig hergebruik |Break!</vt:lpstr>
      <vt:lpstr>Hoogwaardig hergebruik |Ronde 2</vt:lpstr>
      <vt:lpstr>Hoogwaardig hergebruik |Wisselen!</vt:lpstr>
      <vt:lpstr>Hoogwaardig hergebruik |Ronde 2</vt:lpstr>
      <vt:lpstr>Hoogwaardig hergebruik |Wisselen!</vt:lpstr>
      <vt:lpstr>Hoogwaardig hergebruik |Ronde 2</vt:lpstr>
      <vt:lpstr>Hoogwaardig hergebruik |Dank!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RUTGERBUCH laptop</dc:creator>
  <cp:lastModifiedBy>Sander Woertman</cp:lastModifiedBy>
  <cp:revision>9</cp:revision>
  <dcterms:modified xsi:type="dcterms:W3CDTF">2024-12-13T14:33:40Z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0x010100B0B1BF26F46A3240BDDA59BDC13578D2</vt:lpwstr>
  </property>
  <property fmtid="{D5CDD505-2E9C-101B-9397-08002B2CF9AE}" pid="3" name="MediaServiceImageTags">
    <vt:lpwstr/>
  </property>
</Properties>
</file>